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9" r:id="rId3"/>
    <p:sldId id="260" r:id="rId4"/>
    <p:sldId id="265" r:id="rId5"/>
    <p:sldId id="266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765925" cy="98679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225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2B7A399-C53D-455B-8999-43A68D1EABB6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225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395CD5B-9CAC-4017-AF10-F6FE26CBF4B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98AD9-68CA-4B27-9E2F-9C69401327EC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D113F-342F-4428-8DCE-F80BB51313F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3B2A9-91D7-493C-BA86-29051A55857E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70524-306D-43FB-9EBC-11F3165D4BF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E569E-4F99-488E-9BA9-293A71CE1831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B5D3-AE3D-41C8-B3D5-3A6193243A7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E09E-9E09-4DA7-B6ED-9B1603EFAA4C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95367-7935-475E-98DF-BBB86F82E4F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CCE51-A31F-4AC9-B91A-2981C77CDBC1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BEDDE-E393-4EA4-A06D-B2B653531AF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344DF-797E-404A-874E-16103FB0708D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1028-6F46-4D82-A79D-AE12A789CB2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74A66-7280-480A-A159-13ECE2885B99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FD6B0-7612-43FD-A028-B9537057D74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6057-42F0-4592-A40E-6872E3B483B8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CFF3-4509-4D66-8241-9CFEB635919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8CCC7-AA2E-468D-92BF-E52977463BA4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86FAC-9DF8-402E-BBD7-79C86E6BC54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567C8-8B78-4C01-A341-43E809B57297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B1E7-0E43-415C-9949-B80183526E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5FFC3-B6F1-467A-A6C1-99EE0E1E167B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9491-E561-4ACB-956B-2BF0730B15C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462CF8-6AC6-4AA9-ACA9-C330225DB985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EBF0FB-9898-4428-91A7-AAE77460CCE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pPr eaLnBrk="1" hangingPunct="1"/>
            <a:r>
              <a:rPr lang="en-GB" b="1" smtClean="0"/>
              <a:t>Dieren, gedrag en leefomgeving</a:t>
            </a:r>
            <a:endParaRPr lang="nl-NL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</p:txBody>
      </p:sp>
      <p:pic>
        <p:nvPicPr>
          <p:cNvPr id="14339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gebarentaal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2781300"/>
            <a:ext cx="5959475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nl-NL" sz="2400" smtClean="0"/>
              <a:t>Het verbeteren van bestaande rassen of het ontwikkelen van nieuwe rassen met een niet-commerci</a:t>
            </a:r>
            <a:r>
              <a:rPr lang="en-US" sz="2400" smtClean="0"/>
              <a:t>ële instelling.</a:t>
            </a:r>
          </a:p>
          <a:p>
            <a:pPr marL="514350" indent="-514350" eaLnBrk="1" hangingPunct="1">
              <a:buFont typeface="Arial" charset="0"/>
              <a:buNone/>
            </a:pPr>
            <a:endParaRPr lang="en-US" sz="2400" smtClean="0"/>
          </a:p>
          <a:p>
            <a:pPr marL="514350" indent="-514350" eaLnBrk="1" hangingPunct="1">
              <a:buFont typeface="Arial" charset="0"/>
              <a:buNone/>
            </a:pPr>
            <a:r>
              <a:rPr lang="en-US" sz="2400" smtClean="0"/>
              <a:t>Dieren moeten gedomesticeerd zijn!</a:t>
            </a:r>
          </a:p>
          <a:p>
            <a:pPr marL="514350" indent="-514350" eaLnBrk="1" hangingPunct="1">
              <a:buFont typeface="Arial" charset="0"/>
              <a:buNone/>
            </a:pPr>
            <a:endParaRPr lang="en-US" sz="2400" smtClean="0"/>
          </a:p>
          <a:p>
            <a:pPr marL="514350" indent="-514350" algn="ctr" eaLnBrk="1" hangingPunct="1">
              <a:buFont typeface="Arial" charset="0"/>
              <a:buNone/>
            </a:pPr>
            <a:r>
              <a:rPr lang="en-US" sz="2800" smtClean="0"/>
              <a:t>Vind jij dat er grenzen gesteld moeten worden aan het fokken met dieren?</a:t>
            </a:r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r>
              <a:rPr lang="nl-NL" sz="2400" smtClean="0"/>
              <a:t>Voor elke diersoort zijn er vaak meerdere organisaties die zich voor de fokkerij inspannen. Er is vaak een landelijk overkoepelende organisatie.</a:t>
            </a:r>
          </a:p>
        </p:txBody>
      </p:sp>
      <p:pic>
        <p:nvPicPr>
          <p:cNvPr id="23555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960" y="908720"/>
            <a:ext cx="30963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Sportfokkerij</a:t>
            </a:r>
          </a:p>
        </p:txBody>
      </p:sp>
      <p:sp>
        <p:nvSpPr>
          <p:cNvPr id="23560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Rassen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4248150"/>
          </a:xfrm>
        </p:spPr>
        <p:txBody>
          <a:bodyPr/>
          <a:lstStyle/>
          <a:p>
            <a:pPr eaLnBrk="1" hangingPunct="1"/>
            <a:r>
              <a:rPr lang="nl-NL" sz="4000" smtClean="0"/>
              <a:t>Domesticatie is het proces waarbij het wilde dier tot huisdier wordt gemaakt.</a:t>
            </a:r>
          </a:p>
        </p:txBody>
      </p:sp>
      <p:pic>
        <p:nvPicPr>
          <p:cNvPr id="15362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900113" y="260350"/>
            <a:ext cx="5759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Domesticatie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Het begrip domesticatie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nl-NL" sz="2400" smtClean="0"/>
              <a:t>De meeste nu bekende huisdieren zijn afstammelingen van diersoorten waarop de mensen vroeger jaagden of die rond hun verblijven leefden.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z="240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nl-NL" sz="2400" smtClean="0"/>
              <a:t>Later werden ook andere dieren zoals cavia, hamster en woestijnrat gehouden. Zij kwamen als levende souvenirs mee van ontdekkingsreizen.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z="240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nl-NL" sz="2400" smtClean="0"/>
              <a:t>Als laatste zijn mensen kooi- en voli</a:t>
            </a:r>
            <a:r>
              <a:rPr lang="en-US" sz="2400" smtClean="0"/>
              <a:t>èrevogels, terrariumdieren en aquariumvissen in gevangenschap gaan houden, zonder dat er echt sprake is van domesticatie</a:t>
            </a:r>
            <a:r>
              <a:rPr lang="nl-NL" sz="2400" smtClean="0"/>
              <a:t>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16387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Ontwikkeling in domesticatie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Domesticatie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nl-NL" sz="2400" smtClean="0"/>
              <a:t>Domesticatie ging het gemakkelijkst bij dieren die in kuddeverband leefden of een roedelinstinct hebben. Zij accepteren een zekere hi</a:t>
            </a:r>
            <a:r>
              <a:rPr lang="en-US" sz="2400" smtClean="0"/>
              <a:t>ërarchie (rangorde) en daardoor ook de mens.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17411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Ontwikkeling in domesticatie</a:t>
            </a:r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Domesticatie</a:t>
            </a:r>
          </a:p>
        </p:txBody>
      </p:sp>
      <p:pic>
        <p:nvPicPr>
          <p:cNvPr id="17419" name="Picture 11" descr="wolf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3284538"/>
            <a:ext cx="3168650" cy="2341562"/>
          </a:xfrm>
          <a:prstGeom prst="rect">
            <a:avLst/>
          </a:prstGeom>
          <a:noFill/>
        </p:spPr>
      </p:pic>
      <p:pic>
        <p:nvPicPr>
          <p:cNvPr id="17421" name="Picture 13" descr="Koeien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2781300"/>
            <a:ext cx="3024188" cy="2005013"/>
          </a:xfrm>
          <a:prstGeom prst="rect">
            <a:avLst/>
          </a:prstGeom>
          <a:noFill/>
        </p:spPr>
      </p:pic>
      <p:pic>
        <p:nvPicPr>
          <p:cNvPr id="17423" name="Picture 15" descr="paarden_100_gal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4076700"/>
            <a:ext cx="3336925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nl-NL" sz="2000" smtClean="0"/>
              <a:t>In het wild hebben alle vormen en kleuren een duidelijke functie en vergroten de overlevingskansen van het dier. </a:t>
            </a:r>
          </a:p>
          <a:p>
            <a:pPr marL="609600" indent="-609600" eaLnBrk="1" hangingPunct="1">
              <a:buFont typeface="Arial" charset="0"/>
              <a:buNone/>
            </a:pPr>
            <a:endParaRPr lang="nl-NL" sz="2000" smtClean="0"/>
          </a:p>
          <a:p>
            <a:pPr marL="609600" indent="-609600" eaLnBrk="1" hangingPunct="1">
              <a:buFont typeface="Arial" charset="0"/>
              <a:buNone/>
            </a:pPr>
            <a:r>
              <a:rPr lang="nl-NL" sz="2000" smtClean="0"/>
              <a:t>Bij tamme dieren is dat beslist niet meer het geval. Deze verschillen tussen huisdier en het wilde dier zijn heel duidelijk.</a:t>
            </a:r>
          </a:p>
          <a:p>
            <a:pPr marL="609600" indent="-609600" eaLnBrk="1" hangingPunct="1">
              <a:buFont typeface="Arial" charset="0"/>
              <a:buNone/>
            </a:pPr>
            <a:endParaRPr lang="nl-NL" sz="2000" smtClean="0"/>
          </a:p>
          <a:p>
            <a:pPr marL="609600" indent="-609600" eaLnBrk="1" hangingPunct="1">
              <a:buFont typeface="Arial" charset="0"/>
              <a:buNone/>
            </a:pPr>
            <a:r>
              <a:rPr lang="nl-NL" sz="2000" smtClean="0"/>
              <a:t>Bijvoorbeeld: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nl-NL" sz="2000" smtClean="0"/>
              <a:t>Wildkleur is bij veel dieren verdwenen.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nl-NL" sz="2000" smtClean="0"/>
              <a:t>Verschil in kleur tussen mannelijk en vrouwelijk dier verandert.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nl-NL" sz="2000" smtClean="0"/>
              <a:t>Dieren met aalstreep staan dichter bij wilde voorouders dan andere soortgenoten.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nl-NL" sz="2000" smtClean="0"/>
              <a:t>In het wild kom je bij hondachtigen geen kortbenige vormen tegen.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nl-NL" sz="2000" smtClean="0"/>
              <a:t>Gewicht en vorm is veranderd (krulveren kippen, dikke billen bij koeien etc.)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nl-NL" sz="2000" smtClean="0"/>
          </a:p>
          <a:p>
            <a:pPr marL="609600" indent="-609600" eaLnBrk="1" hangingPunct="1">
              <a:buFont typeface="Arial" charset="0"/>
              <a:buNone/>
            </a:pPr>
            <a:endParaRPr lang="nl-NL" sz="2400" smtClean="0"/>
          </a:p>
          <a:p>
            <a:pPr marL="609600" indent="-609600" eaLnBrk="1" hangingPunct="1">
              <a:buFont typeface="Arial" charset="0"/>
              <a:buNone/>
            </a:pPr>
            <a:endParaRPr lang="nl-NL" sz="2400" b="1" smtClean="0"/>
          </a:p>
          <a:p>
            <a:pPr marL="609600" indent="-609600" eaLnBrk="1" hangingPunct="1">
              <a:buFont typeface="Calibri" pitchFamily="34" charset="0"/>
              <a:buAutoNum type="arabicPeriod"/>
            </a:pPr>
            <a:endParaRPr lang="nl-NL" b="1" smtClean="0"/>
          </a:p>
          <a:p>
            <a:pPr marL="609600" indent="-60960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609600" indent="-60960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609600" indent="-60960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18435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50465" y="908720"/>
            <a:ext cx="466482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Veranderingen bij dieren door domesticatie</a:t>
            </a: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Domesticatie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r>
              <a:rPr lang="nl-NL" sz="2400" smtClean="0"/>
              <a:t>Tam: dier is gedomesticeerd en hanteerbaar, niet bang voor de mens. Je laat het dier niet zelfstandig worden.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endParaRPr lang="nl-NL" sz="2400" smtClean="0"/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r>
              <a:rPr lang="nl-NL" sz="2400" smtClean="0"/>
              <a:t>Verwilderd: gedomesticeerd dier dat lange tijd niet in aanraking is geweest met de mens en hierdoor niet hanteerbaar meer is en vaak zelfs bang voor de mens. Bijvoorbeeld een verwilderde kat.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endParaRPr lang="nl-NL" sz="2400" smtClean="0"/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r>
              <a:rPr lang="nl-NL" sz="2400" smtClean="0"/>
              <a:t>Wild: een zelfstandig dier dat niet afhankelijk is van de mens. Niets van het erfelijk materiaal veranderd. De dieren blijven wild. 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endParaRPr lang="nl-NL" sz="2400" smtClean="0"/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r>
              <a:rPr lang="nl-NL" sz="2400" smtClean="0"/>
              <a:t>Domesticatie is dan ook iets anders dan het temmen van een dier!!!</a:t>
            </a:r>
          </a:p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endParaRPr lang="nl-NL" smtClean="0"/>
          </a:p>
        </p:txBody>
      </p:sp>
      <p:pic>
        <p:nvPicPr>
          <p:cNvPr id="19459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960" y="908720"/>
            <a:ext cx="30963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Tam, verwilderd en wild</a:t>
            </a:r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Domesticatie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 eaLnBrk="1" hangingPunct="1">
              <a:buFont typeface="Arial" charset="0"/>
              <a:buNone/>
            </a:pPr>
            <a:endParaRPr lang="nl-NL" sz="2800" smtClean="0"/>
          </a:p>
          <a:p>
            <a:pPr marL="514350" indent="-514350" algn="ctr" eaLnBrk="1" hangingPunct="1">
              <a:buFont typeface="Arial" charset="0"/>
              <a:buNone/>
            </a:pPr>
            <a:r>
              <a:rPr lang="nl-NL" sz="2800" smtClean="0"/>
              <a:t>Een ras is een diergroep die bestaat uit dieren met dezelfde erfelijke eigenschappen. Ze zijn raszuiver als ze bij onderlinge paringen deze eigenschappen en kenmerken overdragen op de nakomelingen.</a:t>
            </a:r>
            <a:endParaRPr lang="nl-NL" sz="2800" b="1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20483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960" y="908720"/>
            <a:ext cx="30963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Wat is een ras?</a:t>
            </a:r>
          </a:p>
        </p:txBody>
      </p:sp>
      <p:sp>
        <p:nvSpPr>
          <p:cNvPr id="20488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Rassen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nl-NL" sz="2400" smtClean="0"/>
              <a:t>Omdat mensen onder verschillende omstandigheden leefden, ontstonden er ook verschillende doelen waarvoor de dieren gebruikt werden.</a:t>
            </a:r>
          </a:p>
          <a:p>
            <a:pPr marL="514350" indent="-514350" eaLnBrk="1" hangingPunct="1">
              <a:buFont typeface="Arial" charset="0"/>
              <a:buNone/>
            </a:pPr>
            <a:endParaRPr lang="nl-NL" sz="2400" smtClean="0"/>
          </a:p>
          <a:p>
            <a:pPr marL="514350" indent="-514350" eaLnBrk="1" hangingPunct="1">
              <a:buFont typeface="Arial" charset="0"/>
              <a:buNone/>
            </a:pPr>
            <a:r>
              <a:rPr lang="nl-NL" sz="2400" smtClean="0"/>
              <a:t>Bijvoorbeeld:</a:t>
            </a:r>
          </a:p>
          <a:p>
            <a:pPr marL="514350" indent="-514350" eaLnBrk="1" hangingPunct="1">
              <a:buFont typeface="Arial" charset="0"/>
              <a:buNone/>
            </a:pPr>
            <a:endParaRPr lang="nl-NL" sz="2400" smtClean="0"/>
          </a:p>
          <a:p>
            <a:pPr marL="514350" indent="-514350" eaLnBrk="1" hangingPunct="1"/>
            <a:r>
              <a:rPr lang="nl-NL" sz="2400" smtClean="0"/>
              <a:t>Koeien voor vleesproductie;</a:t>
            </a:r>
          </a:p>
          <a:p>
            <a:pPr marL="514350" indent="-514350" eaLnBrk="1" hangingPunct="1"/>
            <a:r>
              <a:rPr lang="nl-NL" sz="2400" smtClean="0"/>
              <a:t>Koeien voor melkproductie;</a:t>
            </a:r>
          </a:p>
          <a:p>
            <a:pPr marL="514350" indent="-514350" eaLnBrk="1" hangingPunct="1"/>
            <a:r>
              <a:rPr lang="nl-NL" sz="2400" smtClean="0"/>
              <a:t>Koeien om ermee te ploegen;</a:t>
            </a:r>
          </a:p>
          <a:p>
            <a:pPr marL="514350" indent="-514350" eaLnBrk="1" hangingPunct="1"/>
            <a:r>
              <a:rPr lang="nl-NL" sz="2400" smtClean="0"/>
              <a:t>Dikke kippen die dienst deden als vleesleverancier;</a:t>
            </a:r>
          </a:p>
          <a:p>
            <a:pPr marL="514350" indent="-514350" eaLnBrk="1" hangingPunct="1"/>
            <a:r>
              <a:rPr lang="nl-NL" sz="2400" smtClean="0"/>
              <a:t>Lichtere kippen die veel eieren legden;</a:t>
            </a:r>
          </a:p>
          <a:p>
            <a:pPr marL="514350" indent="-514350" eaLnBrk="1" hangingPunct="1"/>
            <a:r>
              <a:rPr lang="nl-NL" sz="2400" smtClean="0"/>
              <a:t>Heemhonden (bewaken huis en haard);</a:t>
            </a:r>
          </a:p>
          <a:p>
            <a:pPr marL="514350" indent="-514350" eaLnBrk="1" hangingPunct="1"/>
            <a:r>
              <a:rPr lang="nl-NL" sz="2400" smtClean="0"/>
              <a:t>Jachthonden (opsporen van wild);</a:t>
            </a:r>
          </a:p>
          <a:p>
            <a:pPr marL="514350" indent="-514350" eaLnBrk="1" hangingPunct="1"/>
            <a:r>
              <a:rPr lang="nl-NL" sz="2400" smtClean="0"/>
              <a:t>Etc.</a:t>
            </a:r>
          </a:p>
          <a:p>
            <a:pPr marL="514350" indent="-514350" eaLnBrk="1" hangingPunct="1"/>
            <a:endParaRPr lang="nl-NL" sz="2400" smtClean="0"/>
          </a:p>
          <a:p>
            <a:pPr marL="514350" indent="-514350" eaLnBrk="1" hangingPunct="1"/>
            <a:endParaRPr lang="nl-NL" sz="240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21507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960" y="908720"/>
            <a:ext cx="30963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Het ontstaan van rassen</a:t>
            </a:r>
          </a:p>
        </p:txBody>
      </p:sp>
      <p:sp>
        <p:nvSpPr>
          <p:cNvPr id="21512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Rassen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nl-NL" sz="2000" smtClean="0"/>
              <a:t>Veredeling </a:t>
            </a:r>
            <a:r>
              <a:rPr lang="nl-NL" sz="2000" smtClean="0">
                <a:sym typeface="Wingdings" pitchFamily="2" charset="2"/>
              </a:rPr>
              <a:t> verbeteren van landbouwhuisdieren (commerci</a:t>
            </a:r>
            <a:r>
              <a:rPr lang="en-US" sz="2000" smtClean="0">
                <a:sym typeface="Wingdings" pitchFamily="2" charset="2"/>
              </a:rPr>
              <a:t>ële instelling, bedrijfsmatig houden van dieren)</a:t>
            </a:r>
            <a:r>
              <a:rPr lang="nl-NL" sz="2000" smtClean="0"/>
              <a:t>.</a:t>
            </a:r>
          </a:p>
          <a:p>
            <a:pPr marL="514350" indent="-514350" eaLnBrk="1" hangingPunct="1">
              <a:buFont typeface="Arial" charset="0"/>
              <a:buNone/>
            </a:pPr>
            <a:endParaRPr lang="nl-NL" sz="2000" smtClean="0"/>
          </a:p>
          <a:p>
            <a:pPr marL="514350" indent="-514350" eaLnBrk="1" hangingPunct="1"/>
            <a:r>
              <a:rPr lang="nl-NL" sz="2000" smtClean="0"/>
              <a:t>Men houdt zich bezig om de rassen te verbeteren om een betere of hogere productie te krijgen.</a:t>
            </a:r>
          </a:p>
          <a:p>
            <a:pPr marL="514350" indent="-514350" eaLnBrk="1" hangingPunct="1"/>
            <a:endParaRPr lang="nl-NL" sz="2000" smtClean="0"/>
          </a:p>
          <a:p>
            <a:pPr marL="514350" indent="-514350" eaLnBrk="1" hangingPunct="1">
              <a:buFont typeface="Arial" charset="0"/>
              <a:buNone/>
            </a:pPr>
            <a:r>
              <a:rPr lang="nl-NL" sz="2000" smtClean="0"/>
              <a:t>Voorbeelden:</a:t>
            </a:r>
          </a:p>
          <a:p>
            <a:pPr marL="514350" indent="-514350" eaLnBrk="1" hangingPunct="1"/>
            <a:r>
              <a:rPr lang="nl-NL" sz="2000" smtClean="0"/>
              <a:t>Dikbilkoeien;</a:t>
            </a:r>
          </a:p>
          <a:p>
            <a:pPr marL="514350" indent="-514350" eaLnBrk="1" hangingPunct="1"/>
            <a:r>
              <a:rPr lang="nl-NL" sz="2000" smtClean="0"/>
              <a:t>16 tepels aan een zeug i.p.v. 14;</a:t>
            </a:r>
          </a:p>
          <a:p>
            <a:pPr marL="514350" indent="-514350" eaLnBrk="1" hangingPunct="1"/>
            <a:r>
              <a:rPr lang="nl-NL" sz="2000" smtClean="0"/>
              <a:t>Hogere melkproductie koeien;</a:t>
            </a:r>
          </a:p>
          <a:p>
            <a:pPr marL="514350" indent="-514350" eaLnBrk="1" hangingPunct="1"/>
            <a:r>
              <a:rPr lang="nl-NL" sz="2000" smtClean="0"/>
              <a:t>KI</a:t>
            </a:r>
          </a:p>
          <a:p>
            <a:pPr marL="514350" indent="-514350" eaLnBrk="1" hangingPunct="1"/>
            <a:r>
              <a:rPr lang="nl-NL" sz="2000" smtClean="0"/>
              <a:t>ET</a:t>
            </a:r>
          </a:p>
          <a:p>
            <a:pPr marL="514350" indent="-514350" eaLnBrk="1" hangingPunct="1">
              <a:buFont typeface="Arial" charset="0"/>
              <a:buNone/>
            </a:pPr>
            <a:endParaRPr lang="nl-NL" sz="2000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  <a:p>
            <a:pPr marL="514350" indent="-514350" eaLnBrk="1" hangingPunct="1">
              <a:buFont typeface="Arial" charset="0"/>
              <a:buNone/>
            </a:pPr>
            <a:endParaRPr lang="nl-NL" smtClean="0"/>
          </a:p>
        </p:txBody>
      </p:sp>
      <p:pic>
        <p:nvPicPr>
          <p:cNvPr id="22531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960" y="908720"/>
            <a:ext cx="30963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nl-NL">
                <a:solidFill>
                  <a:srgbClr val="FFFFFF"/>
                </a:solidFill>
              </a:rPr>
              <a:t>Veredeling</a:t>
            </a:r>
          </a:p>
        </p:txBody>
      </p:sp>
      <p:sp>
        <p:nvSpPr>
          <p:cNvPr id="22536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Rassen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488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Ontwerpsjabloon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Dieren, gedrag en leefomgeving</vt:lpstr>
      <vt:lpstr>Domesticatie is het proces waarbij het wilde dier tot huisdier wordt gemaakt.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Dieren, gedrag en leefomgeving</dc:title>
  <dc:creator>Smeets</dc:creator>
  <cp:lastModifiedBy>smeetsmph</cp:lastModifiedBy>
  <cp:revision>40</cp:revision>
  <dcterms:created xsi:type="dcterms:W3CDTF">2011-09-02T09:34:18Z</dcterms:created>
  <dcterms:modified xsi:type="dcterms:W3CDTF">2011-10-06T08:51:52Z</dcterms:modified>
</cp:coreProperties>
</file>